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Roboto"/>
      <p:regular r:id="rId34"/>
      <p:bold r:id="rId35"/>
      <p:italic r:id="rId36"/>
      <p:boldItalic r:id="rId37"/>
    </p:embeddedFont>
    <p:embeddedFont>
      <p:font typeface="Lat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20" Type="http://schemas.openxmlformats.org/officeDocument/2006/relationships/slide" Target="slides/slide14.xml"/><Relationship Id="rId41" Type="http://schemas.openxmlformats.org/officeDocument/2006/relationships/font" Target="fonts/Lato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5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4.xml"/><Relationship Id="rId32" Type="http://schemas.openxmlformats.org/officeDocument/2006/relationships/font" Target="fonts/Raleway-italic.fntdata"/><Relationship Id="rId13" Type="http://schemas.openxmlformats.org/officeDocument/2006/relationships/slide" Target="slides/slide7.xml"/><Relationship Id="rId35" Type="http://schemas.openxmlformats.org/officeDocument/2006/relationships/font" Target="fonts/Roboto-bold.fntdata"/><Relationship Id="rId12" Type="http://schemas.openxmlformats.org/officeDocument/2006/relationships/slide" Target="slides/slide6.xml"/><Relationship Id="rId34" Type="http://schemas.openxmlformats.org/officeDocument/2006/relationships/font" Target="fonts/Roboto-regular.fntdata"/><Relationship Id="rId15" Type="http://schemas.openxmlformats.org/officeDocument/2006/relationships/slide" Target="slides/slide9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8.xml"/><Relationship Id="rId36" Type="http://schemas.openxmlformats.org/officeDocument/2006/relationships/font" Target="fonts/Roboto-italic.fntdata"/><Relationship Id="rId17" Type="http://schemas.openxmlformats.org/officeDocument/2006/relationships/slide" Target="slides/slide11.xml"/><Relationship Id="rId39" Type="http://schemas.openxmlformats.org/officeDocument/2006/relationships/font" Target="fonts/Lato-bold.fntdata"/><Relationship Id="rId16" Type="http://schemas.openxmlformats.org/officeDocument/2006/relationships/slide" Target="slides/slide10.xml"/><Relationship Id="rId38" Type="http://schemas.openxmlformats.org/officeDocument/2006/relationships/font" Target="fonts/Lato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b006eb2d3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b006eb2d3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6153d8c772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6153d8c772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601699f8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601699f8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601699f8c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601699f8c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601699f8c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601699f8c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601699f8c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601699f8c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601699f8c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601699f8c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60443df2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60443df2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60443df25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60443df25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60443df25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60443df25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60443df25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60443df25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d8e5db1d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d8e5db1d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60443df25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60443df25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60443df25e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60443df25e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60443df25e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60443df25e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60443df25e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60443df25e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b012254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b012254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e764c016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e764c016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e764c016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5e764c016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e764c016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e764c016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6153d8c77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6153d8c77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153d8c772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153d8c772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6153d8c772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6153d8c772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" name="Google Shape;56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7" name="Google Shape;57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1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1" name="Google Shape;71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1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" name="Google Shape;87;p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8" name="Google Shape;88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1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" name="Google Shape;94;p1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5" name="Google Shape;95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1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2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02" name="Google Shape;102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2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" name="Google Shape;108;p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9" name="Google Shape;109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12" name="Google Shape;112;p2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3" name="Google Shape;113;p2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17" name="Google Shape;117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0" name="Google Shape;120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23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22i218@psgtech.ac.in" TargetMode="External"/><Relationship Id="rId4" Type="http://schemas.openxmlformats.org/officeDocument/2006/relationships/hyperlink" Target="mailto:22z336@psgtech.ac.in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41.png"/><Relationship Id="rId5" Type="http://schemas.openxmlformats.org/officeDocument/2006/relationships/image" Target="../media/image4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png"/><Relationship Id="rId4" Type="http://schemas.openxmlformats.org/officeDocument/2006/relationships/image" Target="../media/image37.png"/><Relationship Id="rId5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7.png"/><Relationship Id="rId4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0.png"/><Relationship Id="rId4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png"/><Relationship Id="rId4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Relationship Id="rId4" Type="http://schemas.openxmlformats.org/officeDocument/2006/relationships/image" Target="../media/image5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2.png"/><Relationship Id="rId4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Relationship Id="rId4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6.jpg"/><Relationship Id="rId5" Type="http://schemas.openxmlformats.org/officeDocument/2006/relationships/image" Target="../media/image12.png"/><Relationship Id="rId6" Type="http://schemas.openxmlformats.org/officeDocument/2006/relationships/image" Target="../media/image2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Relationship Id="rId4" Type="http://schemas.openxmlformats.org/officeDocument/2006/relationships/image" Target="../media/image29.png"/><Relationship Id="rId5" Type="http://schemas.openxmlformats.org/officeDocument/2006/relationships/image" Target="../media/image7.png"/><Relationship Id="rId6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ctrTitle"/>
          </p:nvPr>
        </p:nvSpPr>
        <p:spPr>
          <a:xfrm>
            <a:off x="729450" y="1322450"/>
            <a:ext cx="7688100" cy="7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IN FINANCIAL SERVICES</a:t>
            </a:r>
            <a:endParaRPr/>
          </a:p>
        </p:txBody>
      </p:sp>
      <p:sp>
        <p:nvSpPr>
          <p:cNvPr id="132" name="Google Shape;132;p25"/>
          <p:cNvSpPr txBox="1"/>
          <p:nvPr>
            <p:ph idx="1" type="subTitle"/>
          </p:nvPr>
        </p:nvSpPr>
        <p:spPr>
          <a:xfrm>
            <a:off x="729452" y="21141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DEFECT DETECTION FOR LAPTOPS</a:t>
            </a:r>
            <a:endParaRPr/>
          </a:p>
        </p:txBody>
      </p:sp>
      <p:sp>
        <p:nvSpPr>
          <p:cNvPr id="133" name="Google Shape;133;p25"/>
          <p:cNvSpPr txBox="1"/>
          <p:nvPr/>
        </p:nvSpPr>
        <p:spPr>
          <a:xfrm>
            <a:off x="4367025" y="3340400"/>
            <a:ext cx="4776900" cy="17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Gayathri R                                   </a:t>
            </a:r>
            <a:r>
              <a:rPr lang="en" sz="1450">
                <a:solidFill>
                  <a:schemeClr val="dk2"/>
                </a:solidFill>
                <a:highlight>
                  <a:schemeClr val="lt2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22i218</a:t>
            </a:r>
            <a:endParaRPr sz="1450">
              <a:solidFill>
                <a:schemeClr val="dk2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2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Vinithaa P                                      22z273 </a:t>
            </a:r>
            <a:endParaRPr sz="1450">
              <a:solidFill>
                <a:schemeClr val="dk2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2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Kiruthika Sermadurai                   </a:t>
            </a:r>
            <a:r>
              <a:rPr lang="en" sz="1450">
                <a:solidFill>
                  <a:schemeClr val="dk2"/>
                </a:solidFill>
                <a:highlight>
                  <a:schemeClr val="lt2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22z33</a:t>
            </a:r>
            <a:r>
              <a:rPr lang="en" sz="1450">
                <a:solidFill>
                  <a:schemeClr val="dk2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6</a:t>
            </a:r>
            <a:endParaRPr sz="1450">
              <a:solidFill>
                <a:schemeClr val="dk2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2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Sanjitha R                                       22z259</a:t>
            </a:r>
            <a:endParaRPr sz="1450">
              <a:solidFill>
                <a:schemeClr val="dk2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2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Durga G                                           22z321</a:t>
            </a:r>
            <a:endParaRPr sz="1450">
              <a:solidFill>
                <a:schemeClr val="dk2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25"/>
          <p:cNvSpPr txBox="1"/>
          <p:nvPr/>
        </p:nvSpPr>
        <p:spPr>
          <a:xfrm>
            <a:off x="633175" y="3469850"/>
            <a:ext cx="65982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Academic Mentor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Dr.Suriya S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CSE Department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PSG College of Technology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25"/>
          <p:cNvSpPr txBox="1"/>
          <p:nvPr/>
        </p:nvSpPr>
        <p:spPr>
          <a:xfrm>
            <a:off x="633175" y="2758425"/>
            <a:ext cx="6598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Industry Mentor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Manu Sharma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Hewlett Packard Enterprise(HPE)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/>
          <p:nvPr>
            <p:ph type="title"/>
          </p:nvPr>
        </p:nvSpPr>
        <p:spPr>
          <a:xfrm>
            <a:off x="729450" y="562750"/>
            <a:ext cx="76887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MobileNetV2 Multi-label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200" y="1472850"/>
            <a:ext cx="8439526" cy="315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>
            <p:ph type="title"/>
          </p:nvPr>
        </p:nvSpPr>
        <p:spPr>
          <a:xfrm>
            <a:off x="525350" y="597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Resnet-50 Multi-label loss curve</a:t>
            </a:r>
            <a:endParaRPr/>
          </a:p>
        </p:txBody>
      </p:sp>
      <p:pic>
        <p:nvPicPr>
          <p:cNvPr id="211" name="Google Shape;2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775" y="1778375"/>
            <a:ext cx="5715926" cy="30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450" y="1285075"/>
            <a:ext cx="3491538" cy="49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5"/>
          <p:cNvSpPr txBox="1"/>
          <p:nvPr/>
        </p:nvSpPr>
        <p:spPr>
          <a:xfrm>
            <a:off x="5937075" y="2652475"/>
            <a:ext cx="3387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Element-wise Accuracy: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Training: 98.85%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Validation: 94.94%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/>
          <p:nvPr>
            <p:ph type="title"/>
          </p:nvPr>
        </p:nvSpPr>
        <p:spPr>
          <a:xfrm>
            <a:off x="525350" y="597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Resnet-50 Multi-label Confusion Matrix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50" y="1609875"/>
            <a:ext cx="2702525" cy="240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8638" y="1640200"/>
            <a:ext cx="2702536" cy="234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5400" y="1609874"/>
            <a:ext cx="2576280" cy="22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>
            <a:off x="525350" y="597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Resnet-50 Multi-label Confusion Matrix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150" y="1582925"/>
            <a:ext cx="3187950" cy="27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4250" y="1456925"/>
            <a:ext cx="2911225" cy="251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type="title"/>
          </p:nvPr>
        </p:nvSpPr>
        <p:spPr>
          <a:xfrm>
            <a:off x="525350" y="597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Resnet50 Multi-label</a:t>
            </a:r>
            <a:endParaRPr/>
          </a:p>
        </p:txBody>
      </p:sp>
      <p:pic>
        <p:nvPicPr>
          <p:cNvPr id="234" name="Google Shape;23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5075"/>
            <a:ext cx="3017229" cy="370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2029" y="1285075"/>
            <a:ext cx="2345395" cy="370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9824" y="1259288"/>
            <a:ext cx="3171776" cy="2624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/>
          <p:nvPr>
            <p:ph type="title"/>
          </p:nvPr>
        </p:nvSpPr>
        <p:spPr>
          <a:xfrm>
            <a:off x="525350" y="597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Resnet50 Multi-label</a:t>
            </a:r>
            <a:endParaRPr/>
          </a:p>
        </p:txBody>
      </p:sp>
      <p:pic>
        <p:nvPicPr>
          <p:cNvPr id="242" name="Google Shape;24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5075"/>
            <a:ext cx="3012425" cy="342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4825" y="1285075"/>
            <a:ext cx="3162375" cy="369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1825" y="1376725"/>
            <a:ext cx="2562575" cy="349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/>
          <p:nvPr>
            <p:ph type="title"/>
          </p:nvPr>
        </p:nvSpPr>
        <p:spPr>
          <a:xfrm>
            <a:off x="525350" y="597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Yolov8- Accuracy score</a:t>
            </a:r>
            <a:endParaRPr/>
          </a:p>
        </p:txBody>
      </p:sp>
      <p:sp>
        <p:nvSpPr>
          <p:cNvPr id="250" name="Google Shape;250;p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478742"/>
            <a:ext cx="7858676" cy="33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1"/>
          <p:cNvSpPr txBox="1"/>
          <p:nvPr>
            <p:ph type="title"/>
          </p:nvPr>
        </p:nvSpPr>
        <p:spPr>
          <a:xfrm>
            <a:off x="525350" y="597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Yolov8- Defective laptops</a:t>
            </a:r>
            <a:endParaRPr/>
          </a:p>
        </p:txBody>
      </p:sp>
      <p:sp>
        <p:nvSpPr>
          <p:cNvPr id="257" name="Google Shape;257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694" y="1654825"/>
            <a:ext cx="3559456" cy="235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1608725"/>
            <a:ext cx="3420000" cy="2353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 txBox="1"/>
          <p:nvPr>
            <p:ph type="title"/>
          </p:nvPr>
        </p:nvSpPr>
        <p:spPr>
          <a:xfrm>
            <a:off x="525350" y="597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Yolov8- Defective laptops</a:t>
            </a:r>
            <a:endParaRPr/>
          </a:p>
        </p:txBody>
      </p:sp>
      <p:sp>
        <p:nvSpPr>
          <p:cNvPr id="265" name="Google Shape;265;p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050" y="1517875"/>
            <a:ext cx="2949700" cy="28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8700" y="1517875"/>
            <a:ext cx="2991895" cy="291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3"/>
          <p:cNvSpPr txBox="1"/>
          <p:nvPr>
            <p:ph type="title"/>
          </p:nvPr>
        </p:nvSpPr>
        <p:spPr>
          <a:xfrm>
            <a:off x="525350" y="597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Yolov8- Defective laptops</a:t>
            </a:r>
            <a:endParaRPr/>
          </a:p>
        </p:txBody>
      </p:sp>
      <p:sp>
        <p:nvSpPr>
          <p:cNvPr id="273" name="Google Shape;273;p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6725" y="1396250"/>
            <a:ext cx="3065350" cy="306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2800" y="1417438"/>
            <a:ext cx="3065350" cy="3022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525350" y="597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MobileNetV2 Multi-label loss curve</a:t>
            </a:r>
            <a:endParaRPr/>
          </a:p>
        </p:txBody>
      </p:sp>
      <p:pic>
        <p:nvPicPr>
          <p:cNvPr id="141" name="Google Shape;141;p26" title="Screenshot 2025-06-02 11361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676" y="1378425"/>
            <a:ext cx="6000275" cy="376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 txBox="1"/>
          <p:nvPr>
            <p:ph type="title"/>
          </p:nvPr>
        </p:nvSpPr>
        <p:spPr>
          <a:xfrm>
            <a:off x="525350" y="597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Yolov8- Defective laptops</a:t>
            </a:r>
            <a:endParaRPr/>
          </a:p>
        </p:txBody>
      </p:sp>
      <p:sp>
        <p:nvSpPr>
          <p:cNvPr id="281" name="Google Shape;281;p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667" y="1187900"/>
            <a:ext cx="3645159" cy="34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1253200"/>
            <a:ext cx="3787222" cy="348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/>
          <p:nvPr>
            <p:ph type="title"/>
          </p:nvPr>
        </p:nvSpPr>
        <p:spPr>
          <a:xfrm>
            <a:off x="525350" y="597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Yolov8- Defective laptops (Misclassification)</a:t>
            </a:r>
            <a:endParaRPr/>
          </a:p>
        </p:txBody>
      </p:sp>
      <p:sp>
        <p:nvSpPr>
          <p:cNvPr id="289" name="Google Shape;289;p4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8172" y="1253200"/>
            <a:ext cx="3235875" cy="321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7750" y="1253201"/>
            <a:ext cx="3283825" cy="327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6"/>
          <p:cNvSpPr txBox="1"/>
          <p:nvPr>
            <p:ph type="title"/>
          </p:nvPr>
        </p:nvSpPr>
        <p:spPr>
          <a:xfrm>
            <a:off x="525350" y="597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Yolov8- Defective laptops (Misclassification)</a:t>
            </a:r>
            <a:endParaRPr/>
          </a:p>
        </p:txBody>
      </p:sp>
      <p:sp>
        <p:nvSpPr>
          <p:cNvPr id="297" name="Google Shape;297;p4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200" y="1209750"/>
            <a:ext cx="2905575" cy="291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8225" y="4122049"/>
            <a:ext cx="6467550" cy="83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7"/>
          <p:cNvSpPr txBox="1"/>
          <p:nvPr>
            <p:ph type="title"/>
          </p:nvPr>
        </p:nvSpPr>
        <p:spPr>
          <a:xfrm>
            <a:off x="525350" y="597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Yolov8- Defective laptops</a:t>
            </a:r>
            <a:endParaRPr/>
          </a:p>
        </p:txBody>
      </p:sp>
      <p:sp>
        <p:nvSpPr>
          <p:cNvPr id="305" name="Google Shape;305;p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1400" y="1124638"/>
            <a:ext cx="3676367" cy="360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1250" y="1187900"/>
            <a:ext cx="3514425" cy="348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525350" y="597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MobileNetV2 Multi-label</a:t>
            </a:r>
            <a:endParaRPr/>
          </a:p>
        </p:txBody>
      </p:sp>
      <p:pic>
        <p:nvPicPr>
          <p:cNvPr id="147" name="Google Shape;147;p27" title="i9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1163" y="1269250"/>
            <a:ext cx="24669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349" y="3437350"/>
            <a:ext cx="5065224" cy="12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7" title="Screenshot 2025-06-03 11431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9573" y="3253675"/>
            <a:ext cx="2219813" cy="17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225" y="1285075"/>
            <a:ext cx="5065225" cy="1658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title"/>
          </p:nvPr>
        </p:nvSpPr>
        <p:spPr>
          <a:xfrm>
            <a:off x="525350" y="597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MobileNetV2 Multi-label</a:t>
            </a:r>
            <a:endParaRPr/>
          </a:p>
        </p:txBody>
      </p:sp>
      <p:pic>
        <p:nvPicPr>
          <p:cNvPr id="156" name="Google Shape;1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75" y="1481025"/>
            <a:ext cx="5517000" cy="127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8" title="6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6200" y="597463"/>
            <a:ext cx="1847850" cy="24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25" y="3064450"/>
            <a:ext cx="5681300" cy="134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8" title="i1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5100" y="3216838"/>
            <a:ext cx="2368088" cy="1774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525350" y="597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MobileNetV2 Multi-label</a:t>
            </a:r>
            <a:endParaRPr/>
          </a:p>
        </p:txBody>
      </p:sp>
      <p:pic>
        <p:nvPicPr>
          <p:cNvPr id="165" name="Google Shape;165;p29" title="19.jf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3350" y="1132675"/>
            <a:ext cx="2375541" cy="1779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650" y="1352150"/>
            <a:ext cx="5938624" cy="1446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064447"/>
            <a:ext cx="5901876" cy="1360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0275" y="2983848"/>
            <a:ext cx="1539950" cy="199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525350" y="597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MobileNetV2 Multi-label Confusion Matrix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50" y="1382613"/>
            <a:ext cx="3087674" cy="237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0" title="Screenshot 2025-06-03 14285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8162" y="1405150"/>
            <a:ext cx="3087676" cy="233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 title="Screenshot 2025-06-03 142930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9675" y="1382623"/>
            <a:ext cx="3560236" cy="237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729450" y="583725"/>
            <a:ext cx="7688700" cy="12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MobileNetV2 Multi-label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775" y="1774075"/>
            <a:ext cx="2515649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5825" y="1701450"/>
            <a:ext cx="2685450" cy="281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3675" y="1701450"/>
            <a:ext cx="2685450" cy="281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type="title"/>
          </p:nvPr>
        </p:nvSpPr>
        <p:spPr>
          <a:xfrm>
            <a:off x="729450" y="499750"/>
            <a:ext cx="7688700" cy="13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MobileNetV2 Multi-label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25250"/>
            <a:ext cx="2685444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0244" y="1549050"/>
            <a:ext cx="2685444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8088" y="1472850"/>
            <a:ext cx="2685444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>
            <p:ph type="title"/>
          </p:nvPr>
        </p:nvSpPr>
        <p:spPr>
          <a:xfrm>
            <a:off x="729450" y="520750"/>
            <a:ext cx="7688700" cy="13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MobileNetV2 Multi-label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563" y="1625250"/>
            <a:ext cx="7634873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